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F4F4F4"/>
    <a:srgbClr val="F3F3F3"/>
    <a:srgbClr val="27282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DA89-F120-47FF-B476-0CB13217B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B4798-570B-431B-9A94-84947F79D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8EE5A-31A4-4C53-AD03-BC93D34E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922F-A1BF-482A-97D8-D5AABE0E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DAD2-2FD4-4680-8BF7-4B040BB2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3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C812-BF63-40C2-8556-B0DE32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22771-8CC4-4953-B08C-9800B363C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66D3-2524-4447-9AC7-7D3D3142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07EED-DFF1-463D-87A5-FAC13385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3C30-E752-4D93-A9C2-506CCF0C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6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16E0D-F893-4137-87A2-051BB7015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AF5BE-4CA3-4BD8-8105-5D8E88A56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8B6E3-1567-4DF0-B9C2-B2A7923A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D730-3D13-43F7-A417-BBB4E5E7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B774-B272-43F0-9340-6E513264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4C96-BC80-42D9-8B95-70A58A8A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30183-0A6E-46F0-AB1F-993B17A9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6B0E8-418A-4961-B79F-6A2D0F1D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3A08-BBA5-49C2-8538-84758AAC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CD69-7653-4873-99BB-1860CDF4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275E-F755-4B83-A09C-B6BEEF18B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7DA0-2885-4CE4-9646-4D68F06FE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666EF-81D7-420E-933D-5D7BB0E7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77564-6144-4047-8BFD-9A7894DB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E0F2F-3413-463B-92BA-818F8084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6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B642-3F8C-4D5B-9592-D8330C9D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A855D-DE4D-43FE-96FC-3B64B7FA6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FCCB5-AB70-4DC9-9CBD-88038FD56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6D311-5E6E-470B-8DF4-A772E000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4ED08-1115-4A0C-AC58-8FF027CB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457EF-4EDD-4DD8-8623-D3080611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40E5-A632-4FBA-A4C8-30CCD145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1F22-E7F0-48D4-A30A-156AF58B0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B3E21-CB89-452F-8FF2-3C9194328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BCAEE-2A59-467A-AE36-DBD8B1540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18886-9D02-4BA3-9286-8F2D19FEF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C1128-A73F-4990-B2C9-469F5394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6F7EB-7C7B-4EDA-8A9A-3F6049D5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CC4A6-B451-4821-9EDF-E72CC487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C05B-59F4-452D-B8DC-7E0744B9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81371-34DC-4027-B7D7-F32792D2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4F281-0531-47CD-87F0-149C4C89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EB8D-559B-4D60-B6B6-8FD0BBC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78E4E-6E99-4101-A205-178E4D94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87DE7-4EDA-4DC0-BA0B-3113C384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26ECF-623E-402C-AD0B-9C6DB819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0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2085-7737-476E-91B7-3BCDBF6F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7A67-2723-4870-992D-69B17657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CD516-CB63-41C0-B3C8-782C0F92F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52C0C-3D4E-4F5B-9273-736FB781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7D8B0-9DFA-4134-B2B1-C2A29C45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7188-113B-4458-807B-7FC9CCAD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5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A524-4F41-4B5D-AD8D-FB599F35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C0238-A2F0-4249-9E34-3C96A24A2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3FDE-372B-4629-8793-5A44A6E85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8075A-B186-41D9-B540-E16E3A9D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033B-B6CA-4A78-8CC7-854244BC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55C32-A702-4D00-8CC7-77BEDD4C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A6ECE-132F-439A-9C8F-A71D60E5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96F16-1AC4-440A-B3E0-2280151DF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0A6DF-9183-46EB-B50F-53EB3349A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74307-D6A0-4639-A3CA-E55E3D6A92F5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1C50-D751-4070-851C-53B17F223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53DE-708E-4634-8074-CD521A0D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F11A2-E3C4-4EEC-95F6-CA1616D7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ilippogambarota/vwm_moebius_csa" TargetMode="External"/><Relationship Id="rId13" Type="http://schemas.openxmlformats.org/officeDocument/2006/relationships/hyperlink" Target="http://colab.psy.unipd.it/" TargetMode="External"/><Relationship Id="rId3" Type="http://schemas.openxmlformats.org/officeDocument/2006/relationships/hyperlink" Target="https://twitter.com/fgambarota" TargetMode="External"/><Relationship Id="rId7" Type="http://schemas.openxmlformats.org/officeDocument/2006/relationships/image" Target="../media/image10.svg"/><Relationship Id="rId12" Type="http://schemas.openxmlformats.org/officeDocument/2006/relationships/image" Target="../media/image13.svg"/><Relationship Id="rId2" Type="http://schemas.openxmlformats.org/officeDocument/2006/relationships/hyperlink" Target="mailto:filippo.gambarota@gmail.com" TargetMode="External"/><Relationship Id="rId16" Type="http://schemas.openxmlformats.org/officeDocument/2006/relationships/hyperlink" Target="https://filippogambarota.netlif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5" Type="http://schemas.openxmlformats.org/officeDocument/2006/relationships/image" Target="../media/image15.png"/><Relationship Id="rId10" Type="http://schemas.openxmlformats.org/officeDocument/2006/relationships/hyperlink" Target="http://ip146179.psy.unipd.it/psicostat/web/index.html?fbclid=IwAR1F8-gDhqlNPFTFJZLgSeMwSQoQRzEwijU5mAPdSGjEH-bNvFjgv6O82R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3AF53-FCC8-49F7-9A4E-FD3B4EC1E089}"/>
              </a:ext>
            </a:extLst>
          </p:cNvPr>
          <p:cNvSpPr txBox="1"/>
          <p:nvPr/>
        </p:nvSpPr>
        <p:spPr>
          <a:xfrm>
            <a:off x="785444" y="2890391"/>
            <a:ext cx="10621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Visual Working Memory Precision for Emotional Faces </a:t>
            </a:r>
            <a:br>
              <a:rPr lang="en-US" sz="3600" b="1" dirty="0"/>
            </a:br>
            <a:r>
              <a:rPr lang="en-US" sz="3600" b="1" dirty="0"/>
              <a:t>in Moebius Patients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A17E6-196F-45C7-8FCC-D681066BA951}"/>
              </a:ext>
            </a:extLst>
          </p:cNvPr>
          <p:cNvSpPr txBox="1"/>
          <p:nvPr/>
        </p:nvSpPr>
        <p:spPr>
          <a:xfrm>
            <a:off x="8863905" y="5692322"/>
            <a:ext cx="27313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/>
              <a:t>Cognitive Science Arena</a:t>
            </a:r>
            <a:br>
              <a:rPr lang="en-US" dirty="0"/>
            </a:br>
            <a:r>
              <a:rPr lang="en-US" dirty="0"/>
              <a:t>February 7</a:t>
            </a:r>
            <a:r>
              <a:rPr lang="en-US" baseline="30000" dirty="0"/>
              <a:t>th</a:t>
            </a:r>
            <a:r>
              <a:rPr lang="en-US" dirty="0"/>
              <a:t> 2020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FA406C-F435-45DC-AB5F-6A1D95E6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706" y="572869"/>
            <a:ext cx="1066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A478E-B837-495E-A021-F281340720A9}"/>
              </a:ext>
            </a:extLst>
          </p:cNvPr>
          <p:cNvSpPr txBox="1"/>
          <p:nvPr/>
        </p:nvSpPr>
        <p:spPr>
          <a:xfrm>
            <a:off x="596706" y="5391983"/>
            <a:ext cx="6074996" cy="977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Filippo Gambarota</a:t>
            </a:r>
            <a:br>
              <a:rPr lang="en-US" dirty="0"/>
            </a:br>
            <a:r>
              <a:rPr lang="en-US" sz="1600" dirty="0"/>
              <a:t>Massimiliano Pastore, Roy Luria, Pier Francesco Ferrari and Paola Sessa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0C6BE-38E4-4D0A-A10B-050695CCF3E2}"/>
              </a:ext>
            </a:extLst>
          </p:cNvPr>
          <p:cNvSpPr txBox="1"/>
          <p:nvPr/>
        </p:nvSpPr>
        <p:spPr>
          <a:xfrm>
            <a:off x="1762125" y="875436"/>
            <a:ext cx="38984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University of Padova</a:t>
            </a:r>
            <a:br>
              <a:rPr lang="en-US" sz="1200" dirty="0"/>
            </a:br>
            <a:r>
              <a:rPr lang="en-US" sz="1200" dirty="0"/>
              <a:t>Department of Developmental Psychology and Socialization</a:t>
            </a:r>
          </a:p>
        </p:txBody>
      </p:sp>
    </p:spTree>
    <p:extLst>
      <p:ext uri="{BB962C8B-B14F-4D97-AF65-F5344CB8AC3E}">
        <p14:creationId xmlns:p14="http://schemas.microsoft.com/office/powerpoint/2010/main" val="282495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25EFA3-9C41-40BD-BCED-D1A4A2C89E94}"/>
              </a:ext>
            </a:extLst>
          </p:cNvPr>
          <p:cNvSpPr txBox="1"/>
          <p:nvPr/>
        </p:nvSpPr>
        <p:spPr>
          <a:xfrm>
            <a:off x="984985" y="1800413"/>
            <a:ext cx="1022203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Investigating the </a:t>
            </a:r>
            <a:r>
              <a:rPr lang="en-US" sz="2800" b="1" dirty="0">
                <a:solidFill>
                  <a:srgbClr val="C00000"/>
                </a:solidFill>
              </a:rPr>
              <a:t>VWM representations precision </a:t>
            </a:r>
            <a:r>
              <a:rPr lang="en-US" sz="2800" dirty="0"/>
              <a:t>comparing a group of </a:t>
            </a:r>
            <a:r>
              <a:rPr lang="en-US" sz="2800" b="1" dirty="0"/>
              <a:t>Moebius patients</a:t>
            </a:r>
            <a:r>
              <a:rPr lang="en-US" sz="2800" dirty="0"/>
              <a:t> with </a:t>
            </a:r>
            <a:r>
              <a:rPr lang="en-US" sz="2800" b="1" dirty="0"/>
              <a:t>healthy Controls.</a:t>
            </a:r>
          </a:p>
          <a:p>
            <a:pPr>
              <a:lnSpc>
                <a:spcPct val="150000"/>
              </a:lnSpc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dirty="0"/>
              <a:t>We use a </a:t>
            </a:r>
            <a:r>
              <a:rPr lang="en-US" sz="2800" dirty="0">
                <a:solidFill>
                  <a:srgbClr val="272822"/>
                </a:solidFill>
              </a:rPr>
              <a:t>relatively </a:t>
            </a:r>
            <a:r>
              <a:rPr lang="en-US" sz="2800" b="1" dirty="0">
                <a:solidFill>
                  <a:srgbClr val="C00000"/>
                </a:solidFill>
              </a:rPr>
              <a:t>verbal-free </a:t>
            </a:r>
            <a:r>
              <a:rPr lang="en-US" sz="2800" dirty="0"/>
              <a:t>index of face visual processing for better understanding the impact of </a:t>
            </a:r>
            <a:r>
              <a:rPr lang="en-US" sz="2800" b="1" dirty="0">
                <a:solidFill>
                  <a:srgbClr val="C00000"/>
                </a:solidFill>
              </a:rPr>
              <a:t>Facial Mimicry </a:t>
            </a:r>
            <a:r>
              <a:rPr lang="en-US" sz="2800" dirty="0"/>
              <a:t>in face processing.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AA865-8C79-4563-BC73-E333A72DCBBD}"/>
              </a:ext>
            </a:extLst>
          </p:cNvPr>
          <p:cNvSpPr txBox="1"/>
          <p:nvPr/>
        </p:nvSpPr>
        <p:spPr>
          <a:xfrm>
            <a:off x="4234272" y="197196"/>
            <a:ext cx="3997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272822"/>
                </a:solidFill>
              </a:defRPr>
            </a:lvl1pPr>
          </a:lstStyle>
          <a:p>
            <a:r>
              <a:rPr lang="en-US" b="1" dirty="0"/>
              <a:t>The present study</a:t>
            </a:r>
          </a:p>
        </p:txBody>
      </p:sp>
    </p:spTree>
    <p:extLst>
      <p:ext uri="{BB962C8B-B14F-4D97-AF65-F5344CB8AC3E}">
        <p14:creationId xmlns:p14="http://schemas.microsoft.com/office/powerpoint/2010/main" val="364512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6C3916-A9AD-4648-862D-E141C9E5D1CB}"/>
              </a:ext>
            </a:extLst>
          </p:cNvPr>
          <p:cNvSpPr txBox="1"/>
          <p:nvPr/>
        </p:nvSpPr>
        <p:spPr>
          <a:xfrm>
            <a:off x="2888006" y="2810615"/>
            <a:ext cx="641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3F3F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filippo.gambarota@phd.unipd.it</a:t>
            </a:r>
            <a:endParaRPr lang="en-US" sz="3600" b="1" dirty="0">
              <a:solidFill>
                <a:srgbClr val="F3F3F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64F3-2FE7-4AA7-AA57-EC56F03D5E46}"/>
              </a:ext>
            </a:extLst>
          </p:cNvPr>
          <p:cNvSpPr txBox="1"/>
          <p:nvPr/>
        </p:nvSpPr>
        <p:spPr>
          <a:xfrm>
            <a:off x="5334125" y="4370145"/>
            <a:ext cx="1252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5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fgambarota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C9D9ED-3FC9-4142-9328-9BDBBFBF9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259" y="4352546"/>
            <a:ext cx="430470" cy="430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1B1393-6F7A-4D7B-8865-2F755ADA2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1502" y="2980542"/>
            <a:ext cx="443954" cy="336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91539-3DF8-4319-B778-C8BF968B75C0}"/>
              </a:ext>
            </a:extLst>
          </p:cNvPr>
          <p:cNvSpPr txBox="1"/>
          <p:nvPr/>
        </p:nvSpPr>
        <p:spPr>
          <a:xfrm>
            <a:off x="5334125" y="4779744"/>
            <a:ext cx="15237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filippogambarota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6DFE0-B4C8-47A1-8AE8-676D9D13E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07" y="4820586"/>
            <a:ext cx="299518" cy="299518"/>
          </a:xfrm>
          <a:prstGeom prst="rect">
            <a:avLst/>
          </a:prstGeom>
        </p:spPr>
      </p:pic>
      <p:pic>
        <p:nvPicPr>
          <p:cNvPr id="19" name="Graphic 18">
            <a:hlinkClick r:id="rId10"/>
            <a:extLst>
              <a:ext uri="{FF2B5EF4-FFF2-40B4-BE49-F238E27FC236}">
                <a16:creationId xmlns:a16="http://schemas.microsoft.com/office/drawing/2014/main" id="{F142801B-7B74-48E1-BBCF-8D71EDE40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70917" y="5488517"/>
            <a:ext cx="1031812" cy="1190064"/>
          </a:xfrm>
          <a:prstGeom prst="rect">
            <a:avLst/>
          </a:prstGeom>
        </p:spPr>
      </p:pic>
      <p:pic>
        <p:nvPicPr>
          <p:cNvPr id="20" name="Picture 19">
            <a:hlinkClick r:id="rId13"/>
            <a:extLst>
              <a:ext uri="{FF2B5EF4-FFF2-40B4-BE49-F238E27FC236}">
                <a16:creationId xmlns:a16="http://schemas.microsoft.com/office/drawing/2014/main" id="{290699A1-07C1-4769-8D71-6FDBA50FA9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26" y="5698836"/>
            <a:ext cx="2010128" cy="769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EE9216-D72B-4CA3-ABC2-95A2A8A0AD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63" y="3990449"/>
            <a:ext cx="293262" cy="29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4D324-78B7-46D5-8AC5-ADE92D9AD0F7}"/>
              </a:ext>
            </a:extLst>
          </p:cNvPr>
          <p:cNvSpPr txBox="1"/>
          <p:nvPr/>
        </p:nvSpPr>
        <p:spPr>
          <a:xfrm>
            <a:off x="5334125" y="3938706"/>
            <a:ext cx="24391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filippogambarota.netlify.com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C31D4-D0DF-492B-8287-D75982DA61EF}"/>
              </a:ext>
            </a:extLst>
          </p:cNvPr>
          <p:cNvSpPr txBox="1"/>
          <p:nvPr/>
        </p:nvSpPr>
        <p:spPr>
          <a:xfrm>
            <a:off x="3363393" y="455878"/>
            <a:ext cx="5193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See my </a:t>
            </a:r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repository for all data and scripts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 err="1">
                <a:solidFill>
                  <a:srgbClr val="C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filippogambarota</a:t>
            </a:r>
            <a:r>
              <a:rPr lang="en-US" sz="2000" b="1" dirty="0">
                <a:solidFill>
                  <a:srgbClr val="C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b="1" dirty="0" err="1">
                <a:solidFill>
                  <a:srgbClr val="C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vwm_moebius_csa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2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7036-89D7-4AA9-AD48-F426FD7274F3}"/>
              </a:ext>
            </a:extLst>
          </p:cNvPr>
          <p:cNvSpPr txBox="1"/>
          <p:nvPr/>
        </p:nvSpPr>
        <p:spPr>
          <a:xfrm>
            <a:off x="1627405" y="2921168"/>
            <a:ext cx="9128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Facial Expression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83386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B9AEE-DEAE-406C-9060-2427D4C3797F}"/>
              </a:ext>
            </a:extLst>
          </p:cNvPr>
          <p:cNvSpPr txBox="1"/>
          <p:nvPr/>
        </p:nvSpPr>
        <p:spPr>
          <a:xfrm>
            <a:off x="3423697" y="226243"/>
            <a:ext cx="5482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272822"/>
                </a:solidFill>
              </a:rPr>
              <a:t>Sensorimotor Simulation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1DFE0F-F356-45F0-B752-2A92F3C04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5300" y="1173607"/>
            <a:ext cx="6121400" cy="496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2F949E-EFEA-40D4-89F8-3ECB7A1831A9}"/>
              </a:ext>
            </a:extLst>
          </p:cNvPr>
          <p:cNvSpPr txBox="1"/>
          <p:nvPr/>
        </p:nvSpPr>
        <p:spPr>
          <a:xfrm>
            <a:off x="9647421" y="6380447"/>
            <a:ext cx="2307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by Wood et al. 2016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A53BA16-5ED1-4F87-99AC-0A448A70AD09}"/>
              </a:ext>
            </a:extLst>
          </p:cNvPr>
          <p:cNvSpPr/>
          <p:nvPr/>
        </p:nvSpPr>
        <p:spPr>
          <a:xfrm rot="12975231">
            <a:off x="7247045" y="4220031"/>
            <a:ext cx="74140" cy="926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FE85F6A-24AA-4077-98AF-2FC4DD1342D0}"/>
              </a:ext>
            </a:extLst>
          </p:cNvPr>
          <p:cNvSpPr/>
          <p:nvPr/>
        </p:nvSpPr>
        <p:spPr>
          <a:xfrm rot="2164963">
            <a:off x="4925326" y="4064600"/>
            <a:ext cx="74140" cy="926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3CF694D-C899-4EE8-ADB6-283B8BD721D4}"/>
              </a:ext>
            </a:extLst>
          </p:cNvPr>
          <p:cNvSpPr/>
          <p:nvPr/>
        </p:nvSpPr>
        <p:spPr>
          <a:xfrm rot="8302496">
            <a:off x="8405813" y="2651810"/>
            <a:ext cx="74140" cy="926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BB7A39F-6D40-42EC-9B35-1F9EA4123FE4}"/>
              </a:ext>
            </a:extLst>
          </p:cNvPr>
          <p:cNvSpPr/>
          <p:nvPr/>
        </p:nvSpPr>
        <p:spPr>
          <a:xfrm rot="2867813">
            <a:off x="8387498" y="3600352"/>
            <a:ext cx="74140" cy="926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EC90D56-2FA3-41C5-B643-1891746125A1}"/>
              </a:ext>
            </a:extLst>
          </p:cNvPr>
          <p:cNvSpPr/>
          <p:nvPr/>
        </p:nvSpPr>
        <p:spPr>
          <a:xfrm rot="5400000">
            <a:off x="4689106" y="2982560"/>
            <a:ext cx="74140" cy="926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6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B9AEE-DEAE-406C-9060-2427D4C3797F}"/>
              </a:ext>
            </a:extLst>
          </p:cNvPr>
          <p:cNvSpPr txBox="1"/>
          <p:nvPr/>
        </p:nvSpPr>
        <p:spPr>
          <a:xfrm>
            <a:off x="4507296" y="226243"/>
            <a:ext cx="3258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272822"/>
                </a:solidFill>
              </a:defRPr>
            </a:lvl1pPr>
          </a:lstStyle>
          <a:p>
            <a:r>
              <a:rPr lang="en-US" b="1" dirty="0"/>
              <a:t>Facial Mimicry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EDEB-7D83-4E0F-8170-D8D4D4ACE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9101" r="20052"/>
          <a:stretch/>
        </p:blipFill>
        <p:spPr>
          <a:xfrm>
            <a:off x="583698" y="1913184"/>
            <a:ext cx="3340602" cy="2907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5EEA36-9985-4F89-9150-72DE846585DE}"/>
              </a:ext>
            </a:extLst>
          </p:cNvPr>
          <p:cNvSpPr txBox="1"/>
          <p:nvPr/>
        </p:nvSpPr>
        <p:spPr>
          <a:xfrm>
            <a:off x="4963427" y="2529523"/>
            <a:ext cx="7055319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Blocking </a:t>
            </a:r>
            <a:r>
              <a:rPr lang="en-US" sz="2800" b="1" dirty="0">
                <a:solidFill>
                  <a:srgbClr val="C00000"/>
                </a:solidFill>
              </a:rPr>
              <a:t>Facial Mimicry </a:t>
            </a:r>
            <a:r>
              <a:rPr lang="en-US" sz="2800" dirty="0"/>
              <a:t>seems to reduce the </a:t>
            </a:r>
            <a:r>
              <a:rPr lang="en-US" sz="2800" b="1" dirty="0"/>
              <a:t>facial expression recognition accuracy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(Wood et al. 2016)</a:t>
            </a:r>
          </a:p>
        </p:txBody>
      </p:sp>
    </p:spTree>
    <p:extLst>
      <p:ext uri="{BB962C8B-B14F-4D97-AF65-F5344CB8AC3E}">
        <p14:creationId xmlns:p14="http://schemas.microsoft.com/office/powerpoint/2010/main" val="355196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7036-89D7-4AA9-AD48-F426FD7274F3}"/>
              </a:ext>
            </a:extLst>
          </p:cNvPr>
          <p:cNvSpPr txBox="1"/>
          <p:nvPr/>
        </p:nvSpPr>
        <p:spPr>
          <a:xfrm>
            <a:off x="2971234" y="2921168"/>
            <a:ext cx="6392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Moebius Syndrome</a:t>
            </a:r>
          </a:p>
        </p:txBody>
      </p:sp>
    </p:spTree>
    <p:extLst>
      <p:ext uri="{BB962C8B-B14F-4D97-AF65-F5344CB8AC3E}">
        <p14:creationId xmlns:p14="http://schemas.microsoft.com/office/powerpoint/2010/main" val="241379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B9AEE-DEAE-406C-9060-2427D4C3797F}"/>
              </a:ext>
            </a:extLst>
          </p:cNvPr>
          <p:cNvSpPr txBox="1"/>
          <p:nvPr/>
        </p:nvSpPr>
        <p:spPr>
          <a:xfrm>
            <a:off x="2055118" y="274110"/>
            <a:ext cx="827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272822"/>
                </a:solidFill>
              </a:defRPr>
            </a:lvl1pPr>
          </a:lstStyle>
          <a:p>
            <a:r>
              <a:rPr lang="en-US" b="1" dirty="0"/>
              <a:t>Congenital Facial Mimicry Impairment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9BAFDF-F50D-41A0-996F-0BF8F036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47" y="2084704"/>
            <a:ext cx="3857625" cy="314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EFAF6-1D7C-4B55-A77C-249FBFF0FAFB}"/>
              </a:ext>
            </a:extLst>
          </p:cNvPr>
          <p:cNvSpPr txBox="1"/>
          <p:nvPr/>
        </p:nvSpPr>
        <p:spPr>
          <a:xfrm>
            <a:off x="5136680" y="4050935"/>
            <a:ext cx="6489172" cy="179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The </a:t>
            </a:r>
            <a:r>
              <a:rPr lang="en-US" sz="2800" b="1" dirty="0">
                <a:solidFill>
                  <a:srgbClr val="C00000"/>
                </a:solidFill>
              </a:rPr>
              <a:t>verbal component </a:t>
            </a:r>
            <a:r>
              <a:rPr lang="en-US" sz="2800" dirty="0"/>
              <a:t>of emotional faces processing has been mainly investigated </a:t>
            </a:r>
            <a:br>
              <a:rPr lang="en-US" sz="2800" dirty="0"/>
            </a:br>
            <a:r>
              <a:rPr lang="en-US" sz="2000" dirty="0"/>
              <a:t>(De Stefani et al. 2019)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0A8F2-EC93-4251-8048-7AD6FA62C916}"/>
              </a:ext>
            </a:extLst>
          </p:cNvPr>
          <p:cNvSpPr txBox="1"/>
          <p:nvPr/>
        </p:nvSpPr>
        <p:spPr>
          <a:xfrm>
            <a:off x="5136680" y="1616988"/>
            <a:ext cx="6489172" cy="179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Extremely rare diseases that affects cranial nerves causing </a:t>
            </a:r>
            <a:r>
              <a:rPr lang="en-US" sz="2800" b="1" dirty="0">
                <a:solidFill>
                  <a:srgbClr val="C00000"/>
                </a:solidFill>
              </a:rPr>
              <a:t>facial palsy </a:t>
            </a:r>
            <a:r>
              <a:rPr lang="en-US" sz="2000" dirty="0"/>
              <a:t>(i.e. a strong and complete facial mimicry blocking)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9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7036-89D7-4AA9-AD48-F426FD7274F3}"/>
              </a:ext>
            </a:extLst>
          </p:cNvPr>
          <p:cNvSpPr txBox="1"/>
          <p:nvPr/>
        </p:nvSpPr>
        <p:spPr>
          <a:xfrm>
            <a:off x="2249273" y="2921168"/>
            <a:ext cx="79004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Working Memory</a:t>
            </a:r>
          </a:p>
        </p:txBody>
      </p:sp>
    </p:spTree>
    <p:extLst>
      <p:ext uri="{BB962C8B-B14F-4D97-AF65-F5344CB8AC3E}">
        <p14:creationId xmlns:p14="http://schemas.microsoft.com/office/powerpoint/2010/main" val="295487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B9AEE-DEAE-406C-9060-2427D4C3797F}"/>
              </a:ext>
            </a:extLst>
          </p:cNvPr>
          <p:cNvSpPr txBox="1"/>
          <p:nvPr/>
        </p:nvSpPr>
        <p:spPr>
          <a:xfrm>
            <a:off x="2500368" y="274110"/>
            <a:ext cx="7377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272822"/>
                </a:solidFill>
              </a:defRPr>
            </a:lvl1pPr>
          </a:lstStyle>
          <a:p>
            <a:r>
              <a:rPr lang="en-US" b="1" dirty="0"/>
              <a:t>Visual Working Memory Precision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15F13-E8CC-4333-B64E-666B0C3C499B}"/>
              </a:ext>
            </a:extLst>
          </p:cNvPr>
          <p:cNvSpPr txBox="1"/>
          <p:nvPr/>
        </p:nvSpPr>
        <p:spPr>
          <a:xfrm>
            <a:off x="885742" y="4528989"/>
            <a:ext cx="10607040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Electrophysiological correlate of VWM seems to be modulated by </a:t>
            </a:r>
            <a:r>
              <a:rPr lang="en-US" sz="2800" b="1" dirty="0"/>
              <a:t>facial mimicry manipulation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(Sessa et al., 2019)</a:t>
            </a:r>
            <a:endParaRPr 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DF49E-51A4-4564-9A1E-9C68DE47FF17}"/>
              </a:ext>
            </a:extLst>
          </p:cNvPr>
          <p:cNvSpPr txBox="1"/>
          <p:nvPr/>
        </p:nvSpPr>
        <p:spPr>
          <a:xfrm>
            <a:off x="885742" y="1223650"/>
            <a:ext cx="10607040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VWM</a:t>
            </a:r>
            <a:r>
              <a:rPr lang="en-US" sz="2800" dirty="0"/>
              <a:t> is a limited-space cognitive system in which </a:t>
            </a:r>
            <a:r>
              <a:rPr lang="en-US" sz="2800" b="1" dirty="0">
                <a:solidFill>
                  <a:srgbClr val="C00000"/>
                </a:solidFill>
              </a:rPr>
              <a:t>visual information </a:t>
            </a:r>
            <a:r>
              <a:rPr lang="en-US" sz="2800" dirty="0"/>
              <a:t>is temporarily stored and manipulated for further processing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(Luck, 2008; </a:t>
            </a:r>
            <a:r>
              <a:rPr lang="en-US" sz="1400" dirty="0" err="1"/>
              <a:t>Liesefeld</a:t>
            </a:r>
            <a:r>
              <a:rPr lang="en-US" sz="1400" dirty="0"/>
              <a:t> and Müller, 2019)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3492D-C93A-416A-A058-AC318E267B5D}"/>
              </a:ext>
            </a:extLst>
          </p:cNvPr>
          <p:cNvSpPr txBox="1"/>
          <p:nvPr/>
        </p:nvSpPr>
        <p:spPr>
          <a:xfrm>
            <a:off x="885742" y="3377771"/>
            <a:ext cx="106070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VWM seems to process faces and facial expressions in a particular way</a:t>
            </a:r>
          </a:p>
        </p:txBody>
      </p:sp>
    </p:spTree>
    <p:extLst>
      <p:ext uri="{BB962C8B-B14F-4D97-AF65-F5344CB8AC3E}">
        <p14:creationId xmlns:p14="http://schemas.microsoft.com/office/powerpoint/2010/main" val="169489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37036-89D7-4AA9-AD48-F426FD7274F3}"/>
              </a:ext>
            </a:extLst>
          </p:cNvPr>
          <p:cNvSpPr txBox="1"/>
          <p:nvPr/>
        </p:nvSpPr>
        <p:spPr>
          <a:xfrm>
            <a:off x="3143300" y="2921168"/>
            <a:ext cx="5905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b="1" dirty="0"/>
              <a:t>The present study</a:t>
            </a:r>
          </a:p>
        </p:txBody>
      </p:sp>
    </p:spTree>
    <p:extLst>
      <p:ext uri="{BB962C8B-B14F-4D97-AF65-F5344CB8AC3E}">
        <p14:creationId xmlns:p14="http://schemas.microsoft.com/office/powerpoint/2010/main" val="148719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268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Filippo Gambarota</dc:creator>
  <cp:lastModifiedBy>Filippo Gambarota</cp:lastModifiedBy>
  <cp:revision>18</cp:revision>
  <dcterms:created xsi:type="dcterms:W3CDTF">2020-02-01T16:44:56Z</dcterms:created>
  <dcterms:modified xsi:type="dcterms:W3CDTF">2020-02-03T15:50:45Z</dcterms:modified>
</cp:coreProperties>
</file>